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0"/>
  </p:notesMasterIdLst>
  <p:handoutMasterIdLst>
    <p:handoutMasterId r:id="rId21"/>
  </p:handoutMasterIdLst>
  <p:sldIdLst>
    <p:sldId id="256" r:id="rId6"/>
    <p:sldId id="259" r:id="rId7"/>
    <p:sldId id="301" r:id="rId8"/>
    <p:sldId id="280" r:id="rId9"/>
    <p:sldId id="302" r:id="rId10"/>
    <p:sldId id="284" r:id="rId11"/>
    <p:sldId id="277" r:id="rId12"/>
    <p:sldId id="286" r:id="rId13"/>
    <p:sldId id="304" r:id="rId14"/>
    <p:sldId id="303" r:id="rId15"/>
    <p:sldId id="300" r:id="rId16"/>
    <p:sldId id="305" r:id="rId17"/>
    <p:sldId id="306" r:id="rId18"/>
    <p:sldId id="273" r:id="rId19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67" autoAdjust="0"/>
    <p:restoredTop sz="96092" autoAdjust="0"/>
  </p:normalViewPr>
  <p:slideViewPr>
    <p:cSldViewPr snapToGrid="0" snapToObjects="1">
      <p:cViewPr>
        <p:scale>
          <a:sx n="100" d="100"/>
          <a:sy n="100" d="100"/>
        </p:scale>
        <p:origin x="-80" y="16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686979-AF30-4EF6-B410-134468B34DEF}" type="doc">
      <dgm:prSet loTypeId="urn:microsoft.com/office/officeart/2005/8/layout/radial3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7B79AC8D-49D2-4955-BFCF-4FAC483DAC13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zh-CN" sz="2500" b="0" i="0" dirty="0" smtClean="0">
              <a:solidFill>
                <a:srgbClr val="333333"/>
              </a:solidFill>
              <a:ea typeface="SimSun" pitchFamily="18" charset="0"/>
            </a:rPr>
            <a:t>实施和监测本公约</a:t>
          </a:r>
        </a:p>
      </dgm:t>
    </dgm:pt>
    <dgm:pt modelId="{0C14FC97-8898-4A10-B78D-FA9EF330DFFC}" type="parTrans" cxnId="{11F422F6-6F79-4DFD-92F8-ACE5DD055FB6}">
      <dgm:prSet/>
      <dgm:spPr/>
      <dgm:t>
        <a:bodyPr/>
        <a:lstStyle/>
        <a:p>
          <a:endParaRPr lang="en-US"/>
        </a:p>
      </dgm:t>
    </dgm:pt>
    <dgm:pt modelId="{3BCD90DA-5150-45E5-96EA-A2303A048537}" type="sibTrans" cxnId="{11F422F6-6F79-4DFD-92F8-ACE5DD055FB6}">
      <dgm:prSet/>
      <dgm:spPr/>
      <dgm:t>
        <a:bodyPr/>
        <a:lstStyle/>
        <a:p>
          <a:endParaRPr lang="en-US"/>
        </a:p>
      </dgm:t>
    </dgm:pt>
    <dgm:pt modelId="{FC567B80-E4E9-4EB2-B9D7-89D0FDEA8508}">
      <dgm:prSet phldrT="[Text]" custT="1"/>
      <dgm:spPr>
        <a:solidFill>
          <a:srgbClr val="92D050"/>
        </a:solidFill>
      </dgm:spPr>
      <dgm:t>
        <a:bodyPr/>
        <a:lstStyle/>
        <a:p>
          <a:r>
            <a:rPr lang="zh-CN" sz="1700" b="0" i="0" dirty="0" smtClean="0">
              <a:solidFill>
                <a:srgbClr val="333333"/>
              </a:solidFill>
              <a:ea typeface="SimSun" pitchFamily="18" charset="0"/>
            </a:rPr>
            <a:t>协调中心  协调机制</a:t>
          </a:r>
        </a:p>
      </dgm:t>
    </dgm:pt>
    <dgm:pt modelId="{67C67DF7-3620-47F9-AE09-4F5368E36090}" type="parTrans" cxnId="{0512AECC-019D-411D-874E-C683EFAC3D8F}">
      <dgm:prSet/>
      <dgm:spPr/>
      <dgm:t>
        <a:bodyPr/>
        <a:lstStyle/>
        <a:p>
          <a:endParaRPr lang="en-US"/>
        </a:p>
      </dgm:t>
    </dgm:pt>
    <dgm:pt modelId="{C8BD1B0A-7423-49F5-80D2-68A3DB4FE896}" type="sibTrans" cxnId="{0512AECC-019D-411D-874E-C683EFAC3D8F}">
      <dgm:prSet/>
      <dgm:spPr/>
      <dgm:t>
        <a:bodyPr/>
        <a:lstStyle/>
        <a:p>
          <a:endParaRPr lang="en-US"/>
        </a:p>
      </dgm:t>
    </dgm:pt>
    <dgm:pt modelId="{0553CEF1-EF83-44F0-9119-424AEAAC622E}">
      <dgm:prSet phldrT="[Text]" custT="1"/>
      <dgm:spPr>
        <a:solidFill>
          <a:srgbClr val="92D050"/>
        </a:solidFill>
      </dgm:spPr>
      <dgm:t>
        <a:bodyPr/>
        <a:lstStyle/>
        <a:p>
          <a:r>
            <a:rPr lang="zh-CN" sz="1800" b="0" i="0" dirty="0" smtClean="0">
              <a:solidFill>
                <a:srgbClr val="333333"/>
              </a:solidFill>
              <a:ea typeface="SimSun" pitchFamily="18" charset="0"/>
            </a:rPr>
            <a:t>国家监测框架</a:t>
          </a:r>
        </a:p>
      </dgm:t>
    </dgm:pt>
    <dgm:pt modelId="{9E54F4C6-3AC3-45DC-A99E-7FD197C1287C}" type="parTrans" cxnId="{C6EB7833-C914-443F-A1FA-9C260843D889}">
      <dgm:prSet/>
      <dgm:spPr/>
      <dgm:t>
        <a:bodyPr/>
        <a:lstStyle/>
        <a:p>
          <a:endParaRPr lang="en-US"/>
        </a:p>
      </dgm:t>
    </dgm:pt>
    <dgm:pt modelId="{133080A0-97DA-4888-A0CF-436DA1338C1E}" type="sibTrans" cxnId="{C6EB7833-C914-443F-A1FA-9C260843D889}">
      <dgm:prSet/>
      <dgm:spPr/>
      <dgm:t>
        <a:bodyPr/>
        <a:lstStyle/>
        <a:p>
          <a:endParaRPr lang="en-US"/>
        </a:p>
      </dgm:t>
    </dgm:pt>
    <dgm:pt modelId="{7052BB00-A66B-4DF1-AEDA-78D38FA9BC34}">
      <dgm:prSet phldrT="[Text]" custT="1"/>
      <dgm:spPr>
        <a:solidFill>
          <a:srgbClr val="92D050"/>
        </a:solidFill>
      </dgm:spPr>
      <dgm:t>
        <a:bodyPr/>
        <a:lstStyle/>
        <a:p>
          <a:r>
            <a:rPr lang="zh-CN" sz="1800" b="0" i="0" dirty="0" smtClean="0">
              <a:solidFill>
                <a:srgbClr val="333333"/>
              </a:solidFill>
              <a:ea typeface="SimSun" pitchFamily="18" charset="0"/>
            </a:rPr>
            <a:t>民间社会、PWD &amp; OPD、媒体、学术界</a:t>
          </a:r>
        </a:p>
      </dgm:t>
    </dgm:pt>
    <dgm:pt modelId="{9BDBAD51-06A8-4B27-89AE-4D8FD712FEF9}" type="parTrans" cxnId="{ED850298-18A6-4D17-86D0-3CE2615A53CD}">
      <dgm:prSet/>
      <dgm:spPr/>
      <dgm:t>
        <a:bodyPr/>
        <a:lstStyle/>
        <a:p>
          <a:endParaRPr lang="en-US"/>
        </a:p>
      </dgm:t>
    </dgm:pt>
    <dgm:pt modelId="{07D70BF9-AB69-436D-B7E3-3CB55FABC2F7}" type="sibTrans" cxnId="{ED850298-18A6-4D17-86D0-3CE2615A53CD}">
      <dgm:prSet/>
      <dgm:spPr/>
      <dgm:t>
        <a:bodyPr/>
        <a:lstStyle/>
        <a:p>
          <a:endParaRPr lang="en-US"/>
        </a:p>
      </dgm:t>
    </dgm:pt>
    <dgm:pt modelId="{118D2BA6-58CB-4383-B3A8-7EA3C88C5F83}" type="pres">
      <dgm:prSet presAssocID="{2F686979-AF30-4EF6-B410-134468B34DE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06BD1A-001E-49EA-890D-B000C5117C20}" type="pres">
      <dgm:prSet presAssocID="{2F686979-AF30-4EF6-B410-134468B34DEF}" presName="radial" presStyleCnt="0">
        <dgm:presLayoutVars>
          <dgm:animLvl val="ctr"/>
        </dgm:presLayoutVars>
      </dgm:prSet>
      <dgm:spPr/>
    </dgm:pt>
    <dgm:pt modelId="{CA856D54-5AA4-4C6B-B616-DECD6C5EC4B1}" type="pres">
      <dgm:prSet presAssocID="{7B79AC8D-49D2-4955-BFCF-4FAC483DAC13}" presName="centerShape" presStyleLbl="vennNode1" presStyleIdx="0" presStyleCnt="4" custScaleX="101409" custScaleY="87128" custLinFactNeighborX="-260" custLinFactNeighborY="-1039"/>
      <dgm:spPr/>
      <dgm:t>
        <a:bodyPr/>
        <a:lstStyle/>
        <a:p>
          <a:endParaRPr lang="en-US"/>
        </a:p>
      </dgm:t>
    </dgm:pt>
    <dgm:pt modelId="{54275520-029A-4F73-AD64-3F4E950ECE47}" type="pres">
      <dgm:prSet presAssocID="{FC567B80-E4E9-4EB2-B9D7-89D0FDEA8508}" presName="node" presStyleLbl="vennNode1" presStyleIdx="1" presStyleCnt="4" custScaleX="112034" custScaleY="892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1A5281-4007-4CAA-8C09-CACCE28ACA2E}" type="pres">
      <dgm:prSet presAssocID="{0553CEF1-EF83-44F0-9119-424AEAAC622E}" presName="node" presStyleLbl="vennNode1" presStyleIdx="2" presStyleCnt="4" custScaleX="1181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3467C3-C3B8-4C31-8C37-FA2CCCCC9748}" type="pres">
      <dgm:prSet presAssocID="{7052BB00-A66B-4DF1-AEDA-78D38FA9BC34}" presName="node" presStyleLbl="vennNode1" presStyleIdx="3" presStyleCnt="4" custScaleX="1208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D850298-18A6-4D17-86D0-3CE2615A53CD}" srcId="{7B79AC8D-49D2-4955-BFCF-4FAC483DAC13}" destId="{7052BB00-A66B-4DF1-AEDA-78D38FA9BC34}" srcOrd="2" destOrd="0" parTransId="{9BDBAD51-06A8-4B27-89AE-4D8FD712FEF9}" sibTransId="{07D70BF9-AB69-436D-B7E3-3CB55FABC2F7}"/>
    <dgm:cxn modelId="{0512AECC-019D-411D-874E-C683EFAC3D8F}" srcId="{7B79AC8D-49D2-4955-BFCF-4FAC483DAC13}" destId="{FC567B80-E4E9-4EB2-B9D7-89D0FDEA8508}" srcOrd="0" destOrd="0" parTransId="{67C67DF7-3620-47F9-AE09-4F5368E36090}" sibTransId="{C8BD1B0A-7423-49F5-80D2-68A3DB4FE896}"/>
    <dgm:cxn modelId="{91A3ECB5-B87A-4B87-9391-6CF60CFA0168}" type="presOf" srcId="{7B79AC8D-49D2-4955-BFCF-4FAC483DAC13}" destId="{CA856D54-5AA4-4C6B-B616-DECD6C5EC4B1}" srcOrd="0" destOrd="0" presId="urn:microsoft.com/office/officeart/2005/8/layout/radial3"/>
    <dgm:cxn modelId="{C6EB7833-C914-443F-A1FA-9C260843D889}" srcId="{7B79AC8D-49D2-4955-BFCF-4FAC483DAC13}" destId="{0553CEF1-EF83-44F0-9119-424AEAAC622E}" srcOrd="1" destOrd="0" parTransId="{9E54F4C6-3AC3-45DC-A99E-7FD197C1287C}" sibTransId="{133080A0-97DA-4888-A0CF-436DA1338C1E}"/>
    <dgm:cxn modelId="{BA21CFF4-EBAF-45E9-BC63-CFEA55EFBB37}" type="presOf" srcId="{7052BB00-A66B-4DF1-AEDA-78D38FA9BC34}" destId="{7C3467C3-C3B8-4C31-8C37-FA2CCCCC9748}" srcOrd="0" destOrd="0" presId="urn:microsoft.com/office/officeart/2005/8/layout/radial3"/>
    <dgm:cxn modelId="{9FBA9046-C0B3-4A7E-B37B-68A7CD2AEC79}" type="presOf" srcId="{FC567B80-E4E9-4EB2-B9D7-89D0FDEA8508}" destId="{54275520-029A-4F73-AD64-3F4E950ECE47}" srcOrd="0" destOrd="0" presId="urn:microsoft.com/office/officeart/2005/8/layout/radial3"/>
    <dgm:cxn modelId="{9E0F69E3-1CD1-4EED-9BF5-AE7BD89AE758}" type="presOf" srcId="{2F686979-AF30-4EF6-B410-134468B34DEF}" destId="{118D2BA6-58CB-4383-B3A8-7EA3C88C5F83}" srcOrd="0" destOrd="0" presId="urn:microsoft.com/office/officeart/2005/8/layout/radial3"/>
    <dgm:cxn modelId="{11F422F6-6F79-4DFD-92F8-ACE5DD055FB6}" srcId="{2F686979-AF30-4EF6-B410-134468B34DEF}" destId="{7B79AC8D-49D2-4955-BFCF-4FAC483DAC13}" srcOrd="0" destOrd="0" parTransId="{0C14FC97-8898-4A10-B78D-FA9EF330DFFC}" sibTransId="{3BCD90DA-5150-45E5-96EA-A2303A048537}"/>
    <dgm:cxn modelId="{93692FCC-C87D-4670-A982-50FEAA277E4E}" type="presOf" srcId="{0553CEF1-EF83-44F0-9119-424AEAAC622E}" destId="{AE1A5281-4007-4CAA-8C09-CACCE28ACA2E}" srcOrd="0" destOrd="0" presId="urn:microsoft.com/office/officeart/2005/8/layout/radial3"/>
    <dgm:cxn modelId="{13BE48BD-C8A7-4419-B72B-269007EF2145}" type="presParOf" srcId="{118D2BA6-58CB-4383-B3A8-7EA3C88C5F83}" destId="{8A06BD1A-001E-49EA-890D-B000C5117C20}" srcOrd="0" destOrd="0" presId="urn:microsoft.com/office/officeart/2005/8/layout/radial3"/>
    <dgm:cxn modelId="{BF402757-B60C-468B-9FBA-B6EB9F9D9C76}" type="presParOf" srcId="{8A06BD1A-001E-49EA-890D-B000C5117C20}" destId="{CA856D54-5AA4-4C6B-B616-DECD6C5EC4B1}" srcOrd="0" destOrd="0" presId="urn:microsoft.com/office/officeart/2005/8/layout/radial3"/>
    <dgm:cxn modelId="{3284A2BC-0B9B-4DCA-ADA0-F1FCA59F1B68}" type="presParOf" srcId="{8A06BD1A-001E-49EA-890D-B000C5117C20}" destId="{54275520-029A-4F73-AD64-3F4E950ECE47}" srcOrd="1" destOrd="0" presId="urn:microsoft.com/office/officeart/2005/8/layout/radial3"/>
    <dgm:cxn modelId="{E0EC7CD5-8EB2-4373-AA3A-D6563B277F13}" type="presParOf" srcId="{8A06BD1A-001E-49EA-890D-B000C5117C20}" destId="{AE1A5281-4007-4CAA-8C09-CACCE28ACA2E}" srcOrd="2" destOrd="0" presId="urn:microsoft.com/office/officeart/2005/8/layout/radial3"/>
    <dgm:cxn modelId="{58F108E9-2531-4F03-AFAA-009B6D3764D7}" type="presParOf" srcId="{8A06BD1A-001E-49EA-890D-B000C5117C20}" destId="{7C3467C3-C3B8-4C31-8C37-FA2CCCCC9748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856D54-5AA4-4C6B-B616-DECD6C5EC4B1}">
      <dsp:nvSpPr>
        <dsp:cNvPr id="0" name=""/>
        <dsp:cNvSpPr/>
      </dsp:nvSpPr>
      <dsp:spPr>
        <a:xfrm>
          <a:off x="2129337" y="1587895"/>
          <a:ext cx="3132752" cy="2691580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4300" b="0" i="0" kern="1200" dirty="0" smtClean="0">
              <a:solidFill>
                <a:srgbClr val="333333"/>
              </a:solidFill>
              <a:ea typeface="SimSun" pitchFamily="18" charset="0"/>
            </a:rPr>
            <a:t>实施和监测本公约</a:t>
          </a:r>
        </a:p>
      </dsp:txBody>
      <dsp:txXfrm>
        <a:off x="2588118" y="1982068"/>
        <a:ext cx="2215190" cy="1903234"/>
      </dsp:txXfrm>
    </dsp:sp>
    <dsp:sp modelId="{54275520-029A-4F73-AD64-3F4E950ECE47}">
      <dsp:nvSpPr>
        <dsp:cNvPr id="0" name=""/>
        <dsp:cNvSpPr/>
      </dsp:nvSpPr>
      <dsp:spPr>
        <a:xfrm>
          <a:off x="2840919" y="276529"/>
          <a:ext cx="1730491" cy="1378180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700" b="0" i="0" kern="1200" dirty="0" smtClean="0">
              <a:solidFill>
                <a:srgbClr val="333333"/>
              </a:solidFill>
              <a:ea typeface="SimSun" pitchFamily="18" charset="0"/>
            </a:rPr>
            <a:t>协调中心  协调机制</a:t>
          </a:r>
        </a:p>
      </dsp:txBody>
      <dsp:txXfrm>
        <a:off x="3094344" y="478359"/>
        <a:ext cx="1223641" cy="974520"/>
      </dsp:txXfrm>
    </dsp:sp>
    <dsp:sp modelId="{AE1A5281-4007-4CAA-8C09-CACCE28ACA2E}">
      <dsp:nvSpPr>
        <dsp:cNvPr id="0" name=""/>
        <dsp:cNvSpPr/>
      </dsp:nvSpPr>
      <dsp:spPr>
        <a:xfrm>
          <a:off x="4534634" y="3208057"/>
          <a:ext cx="1824187" cy="1544612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800" b="0" i="0" kern="1200" dirty="0" smtClean="0">
              <a:solidFill>
                <a:srgbClr val="333333"/>
              </a:solidFill>
              <a:ea typeface="SimSun" pitchFamily="18" charset="0"/>
            </a:rPr>
            <a:t>国家监测框架</a:t>
          </a:r>
        </a:p>
      </dsp:txBody>
      <dsp:txXfrm>
        <a:off x="4801780" y="3434260"/>
        <a:ext cx="1289895" cy="1092206"/>
      </dsp:txXfrm>
    </dsp:sp>
    <dsp:sp modelId="{7C3467C3-C3B8-4C31-8C37-FA2CCCCC9748}">
      <dsp:nvSpPr>
        <dsp:cNvPr id="0" name=""/>
        <dsp:cNvSpPr/>
      </dsp:nvSpPr>
      <dsp:spPr>
        <a:xfrm>
          <a:off x="1032577" y="3208057"/>
          <a:ext cx="1866046" cy="1544612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800" b="0" i="0" kern="1200" dirty="0" smtClean="0">
              <a:solidFill>
                <a:srgbClr val="333333"/>
              </a:solidFill>
              <a:ea typeface="SimSun" pitchFamily="18" charset="0"/>
            </a:rPr>
            <a:t>民间社会、PWD &amp; OPD、媒体、学术界</a:t>
          </a:r>
        </a:p>
      </dsp:txBody>
      <dsp:txXfrm>
        <a:off x="1305853" y="3434260"/>
        <a:ext cx="1319494" cy="1092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EB933F94-D710-4291-99AD-DE2F5916B28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51926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4E86673-3BAF-4C41-912E-E7B76960ABE7}" type="datetimeFigureOut">
              <a:rPr lang="en-GB"/>
              <a:pPr>
                <a:defRPr/>
              </a:pPr>
              <a:t>15/8/5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031343B-3107-4212-99D7-1FC24C75F9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3375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C3A9673-0546-4E44-87E0-3CBA84DDA8A4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7A2BAD79-D62B-4948-9C96-D590FA1D83E8}" type="slidenum">
              <a:rPr lang="en-GB" smtClean="0"/>
              <a:pPr eaLnBrk="1" hangingPunct="1"/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ECCC7ADC-8EB1-479A-9E0D-BDB77939C753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B6B73F06-5F5C-4CC4-9900-1687B0CDAEA6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0B818ADC-1E8C-4B9F-871A-0828C2FA7BD9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CC3C77E-8F1E-420A-A892-B13F2438E8A5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06BBF14-34AD-4D67-B97E-63BA178EF627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sz="1200" b="1" i="0" dirty="0" smtClean="0">
                <a:solidFill>
                  <a:srgbClr val="000000"/>
                </a:solidFill>
                <a:ea typeface="SimSun" pitchFamily="18" charset="0"/>
              </a:rPr>
              <a:t>幻灯片4</a:t>
            </a:r>
          </a:p>
          <a:p>
            <a:pPr eaLnBrk="1" hangingPunct="1">
              <a:spcBef>
                <a:spcPct val="0"/>
              </a:spcBef>
            </a:pPr>
            <a:endParaRPr lang="fr-CH" b="1" smtClean="0"/>
          </a:p>
          <a:p>
            <a:pPr eaLnBrk="1" hangingPunct="1">
              <a:spcBef>
                <a:spcPct val="0"/>
              </a:spcBef>
            </a:pPr>
            <a:r>
              <a:rPr lang="zh-CN" sz="1200" b="0" i="0" dirty="0" smtClean="0">
                <a:solidFill>
                  <a:srgbClr val="000000"/>
                </a:solidFill>
                <a:ea typeface="SimSun" pitchFamily="18" charset="0"/>
              </a:rPr>
              <a:t>本幻灯片旨在概述国家实施和监测过程中发挥作用的各种机制。</a:t>
            </a:r>
          </a:p>
          <a:p>
            <a:pPr eaLnBrk="1" hangingPunct="1">
              <a:spcBef>
                <a:spcPct val="0"/>
              </a:spcBef>
            </a:pPr>
            <a:endParaRPr lang="fr-CH" smtClean="0"/>
          </a:p>
          <a:p>
            <a:pPr eaLnBrk="1" hangingPunct="1">
              <a:spcBef>
                <a:spcPct val="0"/>
              </a:spcBef>
            </a:pPr>
            <a:r>
              <a:rPr lang="zh-CN" sz="1200" b="0" i="0" dirty="0" smtClean="0">
                <a:solidFill>
                  <a:srgbClr val="000000"/>
                </a:solidFill>
                <a:ea typeface="SimSun" pitchFamily="18" charset="0"/>
              </a:rPr>
              <a:t>本公约明确提出了三种机制：协调中心和协调机制以及独立监测机制／框架，其它机制也可以协助实施与监测进程，比如议会、法院和民间社会。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D1D102D-8B67-4564-8631-AA28DB591953}" type="slidenum">
              <a:rPr lang="en-US" smtClean="0">
                <a:cs typeface="Arial" charset="0"/>
              </a:rPr>
              <a:pPr eaLnBrk="1" hangingPunct="1"/>
              <a:t>3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39CE23B5-8B80-4BB8-9C20-B4D244EC1AF6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8594FC7F-FFA6-48C0-A417-F5FAA42E887B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5238D41-FE3A-4C4F-A52E-2EBE7FC4C6CC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B603EF4E-14D0-4B76-9951-62D36AB48D52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2DB841B0-8DBB-461A-A5D5-E6CAA6E4D2ED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4B81CFD2-DB34-4831-86C7-7EC2A4EBD39D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2617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56117-CF58-49C0-B599-2CFECAF9D875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596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F2C93-B8CE-432B-A223-CC531B9E7F60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871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0BAEC-024B-4147-ADD3-155C60D2B905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8378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31AEA-E93E-4DA7-8B80-1F1B5A6D9B19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6009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81696-7640-432C-BBBB-7DD634C24890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4933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CD8AB-B751-4BB9-8114-FBE98C931017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9132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C9937-3860-4BC1-B7FB-F577D7A4B2DC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043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cs typeface="Arial" charset="0"/>
              </a:defRPr>
            </a:lvl1pPr>
          </a:lstStyle>
          <a:p>
            <a:pPr>
              <a:defRPr/>
            </a:pPr>
            <a:fld id="{1B273011-9DD8-407F-9341-3683DF98FD36}" type="datetime1">
              <a:rPr lang="fr-FR"/>
              <a:pPr>
                <a:defRPr/>
              </a:pPr>
              <a:t>15/8/5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9" r:id="rId7"/>
    <p:sldLayoutId id="2147483910" r:id="rId8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zh-CN" sz="3200" b="0" i="1" dirty="0" smtClean="0">
                <a:solidFill>
                  <a:srgbClr val="FFFFFF"/>
                </a:solidFill>
                <a:ea typeface="SimSun" pitchFamily="18" charset="0"/>
              </a:rPr>
              <a:t>模块6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zh-CN" sz="3400" b="1" i="0" dirty="0" smtClean="0">
                <a:solidFill>
                  <a:srgbClr val="FFFFFF"/>
                </a:solidFill>
                <a:ea typeface="SimSun" pitchFamily="18" charset="0"/>
              </a:rPr>
              <a:t>国家实施和监测框架</a:t>
            </a:r>
            <a:r>
              <a:rPr lang="fr" sz="3400" dirty="0" smtClean="0"/>
              <a:t/>
            </a:r>
            <a:br>
              <a:rPr lang="fr" sz="3400" dirty="0" smtClean="0"/>
            </a:br>
            <a:endParaRPr lang="fr" sz="34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职能</a:t>
            </a:r>
            <a:r>
              <a:rPr lang="fr" sz="3600" dirty="0" smtClean="0"/>
              <a:t/>
            </a:r>
            <a:br>
              <a:rPr lang="fr" sz="3600" dirty="0" smtClean="0"/>
            </a:br>
            <a:endParaRPr lang="fr" sz="3600" dirty="0" smtClean="0"/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16000" y="1365250"/>
            <a:ext cx="7056438" cy="45720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2800" b="1" i="0" dirty="0" smtClean="0">
                <a:solidFill>
                  <a:srgbClr val="FFFFFF"/>
                </a:solidFill>
                <a:ea typeface="SimSun" pitchFamily="18" charset="0"/>
              </a:rPr>
              <a:t>国家独立框架</a:t>
            </a:r>
          </a:p>
        </p:txBody>
      </p:sp>
      <p:sp>
        <p:nvSpPr>
          <p:cNvPr id="5" name="Rectangle 4"/>
          <p:cNvSpPr/>
          <p:nvPr/>
        </p:nvSpPr>
        <p:spPr>
          <a:xfrm>
            <a:off x="1016000" y="2225675"/>
            <a:ext cx="1968500" cy="457200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2400" b="1" i="0" dirty="0" smtClean="0">
                <a:solidFill>
                  <a:srgbClr val="FFFFFF"/>
                </a:solidFill>
                <a:ea typeface="SimSun" pitchFamily="18" charset="0"/>
              </a:rPr>
              <a:t>促进</a:t>
            </a:r>
          </a:p>
        </p:txBody>
      </p:sp>
      <p:sp>
        <p:nvSpPr>
          <p:cNvPr id="6" name="Rectangle 5"/>
          <p:cNvSpPr/>
          <p:nvPr/>
        </p:nvSpPr>
        <p:spPr>
          <a:xfrm>
            <a:off x="3521075" y="2225675"/>
            <a:ext cx="2046288" cy="457200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2400" b="1" i="0" dirty="0" smtClean="0">
                <a:solidFill>
                  <a:srgbClr val="FFFFFF"/>
                </a:solidFill>
                <a:ea typeface="SimSun" pitchFamily="18" charset="0"/>
              </a:rPr>
              <a:t>保护</a:t>
            </a:r>
          </a:p>
        </p:txBody>
      </p:sp>
      <p:sp>
        <p:nvSpPr>
          <p:cNvPr id="7" name="Rectangle 6"/>
          <p:cNvSpPr/>
          <p:nvPr/>
        </p:nvSpPr>
        <p:spPr>
          <a:xfrm>
            <a:off x="6043613" y="2225675"/>
            <a:ext cx="2028825" cy="457200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2400" b="1" i="0" dirty="0" smtClean="0">
                <a:solidFill>
                  <a:srgbClr val="FFFFFF"/>
                </a:solidFill>
                <a:ea typeface="SimSun" pitchFamily="18" charset="0"/>
              </a:rPr>
              <a:t>监测</a:t>
            </a:r>
          </a:p>
        </p:txBody>
      </p:sp>
      <p:sp>
        <p:nvSpPr>
          <p:cNvPr id="8" name="Down Arrow 7"/>
          <p:cNvSpPr/>
          <p:nvPr/>
        </p:nvSpPr>
        <p:spPr>
          <a:xfrm>
            <a:off x="1757363" y="2816225"/>
            <a:ext cx="484187" cy="488950"/>
          </a:xfrm>
          <a:prstGeom prst="down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Down Arrow 8"/>
          <p:cNvSpPr/>
          <p:nvPr/>
        </p:nvSpPr>
        <p:spPr>
          <a:xfrm>
            <a:off x="4302125" y="2816225"/>
            <a:ext cx="484188" cy="488950"/>
          </a:xfrm>
          <a:prstGeom prst="down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Down Arrow 9"/>
          <p:cNvSpPr/>
          <p:nvPr/>
        </p:nvSpPr>
        <p:spPr>
          <a:xfrm>
            <a:off x="6861175" y="2816225"/>
            <a:ext cx="485775" cy="488950"/>
          </a:xfrm>
          <a:prstGeom prst="down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Flowchart: Process 10"/>
          <p:cNvSpPr/>
          <p:nvPr/>
        </p:nvSpPr>
        <p:spPr>
          <a:xfrm>
            <a:off x="1016000" y="3544888"/>
            <a:ext cx="1968500" cy="2471737"/>
          </a:xfrm>
          <a:prstGeom prst="flowChartProcess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增强意识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拥护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促进批准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教育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培训 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向政府提供建议</a:t>
            </a:r>
          </a:p>
        </p:txBody>
      </p:sp>
      <p:sp>
        <p:nvSpPr>
          <p:cNvPr id="12" name="Flowchart: Process 11"/>
          <p:cNvSpPr/>
          <p:nvPr/>
        </p:nvSpPr>
        <p:spPr>
          <a:xfrm>
            <a:off x="3521075" y="3544888"/>
            <a:ext cx="2046288" cy="2484437"/>
          </a:xfrm>
          <a:prstGeom prst="flowChartProcess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个人申诉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诉讼过程中的法院临时法律顾问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对抗歧视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使用媒体、议会</a:t>
            </a:r>
          </a:p>
        </p:txBody>
      </p:sp>
      <p:sp>
        <p:nvSpPr>
          <p:cNvPr id="13" name="Flowchart: Process 12"/>
          <p:cNvSpPr/>
          <p:nvPr/>
        </p:nvSpPr>
        <p:spPr>
          <a:xfrm>
            <a:off x="6043613" y="3544888"/>
            <a:ext cx="2028825" cy="2484437"/>
          </a:xfrm>
          <a:prstGeom prst="flowChartProcess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公开调查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研究与调查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法律审核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年度报告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zh-CN" sz="1800" b="0" i="0" dirty="0" smtClean="0">
                <a:solidFill>
                  <a:srgbClr val="FFFFFF"/>
                </a:solidFill>
                <a:ea typeface="SimSun" pitchFamily="18" charset="0"/>
              </a:rPr>
              <a:t>呈交给委员会的非正式报告</a:t>
            </a:r>
          </a:p>
          <a:p>
            <a:pPr>
              <a:defRPr/>
            </a:pP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333375" y="274638"/>
            <a:ext cx="8423275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议会</a:t>
            </a:r>
            <a:r>
              <a:rPr lang="fr" sz="3600" dirty="0" smtClean="0"/>
              <a:t/>
            </a:r>
            <a:br>
              <a:rPr lang="fr" sz="3600" dirty="0" smtClean="0"/>
            </a:br>
            <a:endParaRPr lang="fr" sz="3600" dirty="0" smtClean="0"/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741363" y="1365250"/>
            <a:ext cx="774065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议会委员会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调查委员会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直接向部长提问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审查执行人员的任命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监督非政府公共机构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预算审查和财政控制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endParaRPr lang="en-US" sz="26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333375" y="274638"/>
            <a:ext cx="8423275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法院和法庭</a:t>
            </a:r>
            <a:r>
              <a:rPr lang="fr" sz="3600" dirty="0" smtClean="0"/>
              <a:t/>
            </a:r>
            <a:br>
              <a:rPr lang="fr" sz="3600" dirty="0" smtClean="0"/>
            </a:br>
            <a:endParaRPr lang="fr" sz="3600" dirty="0" smtClean="0"/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741363" y="1365250"/>
            <a:ext cx="7740650" cy="470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600" dirty="0" smtClean="0">
              <a:cs typeface="Arial" charset="0"/>
            </a:endParaRP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保护权利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提供可行的补救措施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在全国范围内解释并执行本公约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完成第三十三条机制的工作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识别与本公约实施相关的问题领域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启动法律改革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zh-CN" sz="2800" b="0" i="0" dirty="0" smtClean="0">
                <a:solidFill>
                  <a:srgbClr val="333333"/>
                </a:solidFill>
                <a:ea typeface="SimSun" pitchFamily="18" charset="0"/>
              </a:rPr>
              <a:t>防止未来出现类似问题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民间社会的参与</a:t>
            </a:r>
            <a:r>
              <a:rPr lang="fr" sz="3600" dirty="0" smtClean="0"/>
              <a:t/>
            </a:r>
            <a:br>
              <a:rPr lang="fr" sz="3600" dirty="0" smtClean="0"/>
            </a:br>
            <a:endParaRPr lang="fr" sz="3600" dirty="0" smtClean="0"/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598488" y="1365250"/>
            <a:ext cx="7988300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8488" y="1808163"/>
            <a:ext cx="7988300" cy="306228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b="0" i="0" dirty="0" smtClean="0"/>
              <a:t>民间社会，</a:t>
            </a:r>
            <a:r>
              <a:rPr lang="zh-CN" sz="2800" b="0" i="0" dirty="0" smtClean="0"/>
              <a:t>特别是残疾人及其代表组织，应当获邀参加并充分参与监测进程。</a:t>
            </a:r>
            <a:endParaRPr lang="zh-CN" b="0" i="0" dirty="0" smtClean="0"/>
          </a:p>
          <a:p>
            <a:pPr algn="just">
              <a:defRPr/>
            </a:pPr>
            <a:endParaRPr lang="en-US" dirty="0"/>
          </a:p>
          <a:p>
            <a:pPr algn="r">
              <a:defRPr/>
            </a:pPr>
            <a:r>
              <a:rPr lang="zh-CN" b="0" i="0" dirty="0" smtClean="0">
                <a:solidFill>
                  <a:srgbClr val="FFFFFF"/>
                </a:solidFill>
                <a:ea typeface="SimSun" pitchFamily="18" charset="0"/>
              </a:rPr>
              <a:t>第三十三（3）条</a:t>
            </a:r>
            <a:endParaRPr lang="zh-CN" sz="2800" b="0" i="0" dirty="0" smtClean="0">
              <a:solidFill>
                <a:srgbClr val="FFFFFF"/>
              </a:solidFill>
              <a:ea typeface="SimSu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687388" y="365125"/>
            <a:ext cx="8229600" cy="1143000"/>
          </a:xfrm>
        </p:spPr>
        <p:txBody>
          <a:bodyPr/>
          <a:lstStyle/>
          <a:p>
            <a:pPr eaLnBrk="1" hangingPunct="1"/>
            <a:r>
              <a:rPr lang="zh-CN" sz="2800" b="1" i="0" dirty="0" smtClean="0">
                <a:solidFill>
                  <a:srgbClr val="006FB7"/>
                </a:solidFill>
                <a:ea typeface="SimSun" pitchFamily="18" charset="0"/>
              </a:rPr>
              <a:t>参考文献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558800" y="1839913"/>
            <a:ext cx="7477125" cy="3111500"/>
          </a:xfrm>
        </p:spPr>
        <p:txBody>
          <a:bodyPr/>
          <a:lstStyle/>
          <a:p>
            <a:pPr eaLnBrk="1" hangingPunct="1"/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《残疾人权利公约》</a:t>
            </a:r>
          </a:p>
          <a:p>
            <a:pPr eaLnBrk="1" hangingPunct="1"/>
            <a:r>
              <a:rPr lang="zh-CN" sz="2200" b="0" i="0" dirty="0" smtClean="0">
                <a:solidFill>
                  <a:srgbClr val="333333"/>
                </a:solidFill>
                <a:ea typeface="SimSun" pitchFamily="18" charset="0"/>
              </a:rPr>
              <a:t>A/HRC/10/48</a:t>
            </a:r>
          </a:p>
          <a:p>
            <a:pPr eaLnBrk="1" hangingPunct="1">
              <a:defRPr/>
            </a:pPr>
            <a:r>
              <a:rPr lang="zh-CN" sz="2400" b="0" i="1" dirty="0" smtClean="0">
                <a:solidFill>
                  <a:srgbClr val="333333"/>
                </a:solidFill>
                <a:ea typeface="SimSun" pitchFamily="18" charset="0"/>
              </a:rPr>
              <a:t>《关于残疾人权利公约及其任择议定书的议员手册：从排斥到平等，实现残疾人权利》</a:t>
            </a: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（HR/PUB/07/6）</a:t>
            </a: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467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识别在实施和监测本公约过程中起作用的主要机构行动者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endParaRPr lang="en-US" sz="24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了解实施和监测过程中涉及行动者的主要职能</a:t>
            </a: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385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主要行动者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协调中心与协调机制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国家独立机制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议会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法院和法庭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zh-CN" sz="2400" b="0" i="0" dirty="0" smtClean="0">
                <a:solidFill>
                  <a:srgbClr val="333333"/>
                </a:solidFill>
                <a:ea typeface="SimSun" pitchFamily="18" charset="0"/>
              </a:rPr>
              <a:t>民间社会的参与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endParaRPr lang="en-US" sz="240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6875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zh-CN" sz="2600" b="1" i="0" dirty="0" smtClean="0">
                <a:solidFill>
                  <a:srgbClr val="006FB7"/>
                </a:solidFill>
                <a:ea typeface="SimSun" pitchFamily="18" charset="0"/>
              </a:rPr>
              <a:t>目的</a:t>
            </a: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zh-CN" sz="2600" b="1" i="0" dirty="0" smtClean="0">
                <a:solidFill>
                  <a:srgbClr val="006FB7"/>
                </a:solidFill>
                <a:ea typeface="SimSun" pitchFamily="18" charset="0"/>
              </a:rPr>
              <a:t>模块流程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owchart: Connector 15"/>
          <p:cNvSpPr/>
          <p:nvPr/>
        </p:nvSpPr>
        <p:spPr>
          <a:xfrm>
            <a:off x="1981200" y="1219200"/>
            <a:ext cx="5257800" cy="4953000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lowchart: Connector 11"/>
          <p:cNvSpPr/>
          <p:nvPr/>
        </p:nvSpPr>
        <p:spPr>
          <a:xfrm>
            <a:off x="2590800" y="1752600"/>
            <a:ext cx="4038600" cy="3886200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72" name="Rectangle 1"/>
          <p:cNvSpPr>
            <a:spLocks noChangeArrowheads="1"/>
          </p:cNvSpPr>
          <p:nvPr/>
        </p:nvSpPr>
        <p:spPr bwMode="auto">
          <a:xfrm>
            <a:off x="457200" y="331788"/>
            <a:ext cx="83296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1" algn="ctr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相关行动者</a:t>
            </a: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532512930"/>
              </p:ext>
            </p:extLst>
          </p:nvPr>
        </p:nvGraphicFramePr>
        <p:xfrm>
          <a:off x="914400" y="762000"/>
          <a:ext cx="73914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6553200" y="1447800"/>
            <a:ext cx="1678453" cy="1394817"/>
            <a:chOff x="2865923" y="3596311"/>
            <a:chExt cx="1678453" cy="1394817"/>
          </a:xfrm>
          <a:solidFill>
            <a:srgbClr val="FFC000"/>
          </a:solidFill>
        </p:grpSpPr>
        <p:sp>
          <p:nvSpPr>
            <p:cNvPr id="22" name="Oval 21"/>
            <p:cNvSpPr/>
            <p:nvPr/>
          </p:nvSpPr>
          <p:spPr>
            <a:xfrm>
              <a:off x="2865923" y="3596311"/>
              <a:ext cx="1678453" cy="139481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3" name="Oval 4"/>
            <p:cNvSpPr/>
            <p:nvPr/>
          </p:nvSpPr>
          <p:spPr>
            <a:xfrm>
              <a:off x="3111727" y="3800577"/>
              <a:ext cx="1186845" cy="986285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17780" tIns="17780" rIns="17780" bIns="1778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sz="1800" b="0" i="0" dirty="0" smtClean="0">
                  <a:solidFill>
                    <a:srgbClr val="FFFFFF"/>
                  </a:solidFill>
                  <a:ea typeface="SimSun" pitchFamily="18" charset="0"/>
                </a:rPr>
                <a:t>议会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90600" y="1447800"/>
            <a:ext cx="1678453" cy="1394817"/>
            <a:chOff x="2865923" y="3596311"/>
            <a:chExt cx="1678453" cy="1394817"/>
          </a:xfrm>
          <a:solidFill>
            <a:srgbClr val="FFC000"/>
          </a:solidFill>
        </p:grpSpPr>
        <p:sp>
          <p:nvSpPr>
            <p:cNvPr id="25" name="Oval 24"/>
            <p:cNvSpPr/>
            <p:nvPr/>
          </p:nvSpPr>
          <p:spPr>
            <a:xfrm>
              <a:off x="2865923" y="3596311"/>
              <a:ext cx="1678453" cy="139481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6" name="Oval 4"/>
            <p:cNvSpPr/>
            <p:nvPr/>
          </p:nvSpPr>
          <p:spPr>
            <a:xfrm>
              <a:off x="3111727" y="3800577"/>
              <a:ext cx="1186845" cy="986285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17780" tIns="17780" rIns="17780" bIns="1778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sz="1800" b="0" i="0" dirty="0" smtClean="0">
                  <a:solidFill>
                    <a:srgbClr val="FFFFFF"/>
                  </a:solidFill>
                  <a:ea typeface="SimSun" pitchFamily="18" charset="0"/>
                </a:rPr>
                <a:t>法院和法庭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9450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协调中心与</a:t>
            </a:r>
            <a:r>
              <a:rPr lang="fr" sz="3600" dirty="0" smtClean="0"/>
              <a:t/>
            </a:r>
            <a:br>
              <a:rPr lang="fr" sz="3600" dirty="0" smtClean="0"/>
            </a:br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协调机制</a:t>
            </a: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1901825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6000" y="1901825"/>
            <a:ext cx="7056438" cy="3929063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sz="2400" b="0" i="1" dirty="0" smtClean="0">
                <a:solidFill>
                  <a:srgbClr val="FFFFFF"/>
                </a:solidFill>
                <a:ea typeface="SimSun" pitchFamily="18" charset="0"/>
              </a:rPr>
              <a:t>缔约国应当按照本国建制，在</a:t>
            </a:r>
            <a:r>
              <a:rPr lang="zh-CN" sz="2400" b="0" i="1" u="sng" dirty="0" smtClean="0">
                <a:solidFill>
                  <a:srgbClr val="FFFFFF"/>
                </a:solidFill>
                <a:ea typeface="SimSun" pitchFamily="18" charset="0"/>
              </a:rPr>
              <a:t>政府内</a:t>
            </a:r>
            <a:r>
              <a:rPr lang="zh-CN" sz="2400" b="1" i="1" dirty="0" smtClean="0">
                <a:solidFill>
                  <a:srgbClr val="006FB7"/>
                </a:solidFill>
                <a:ea typeface="SimSun" pitchFamily="18" charset="0"/>
              </a:rPr>
              <a:t>指定</a:t>
            </a:r>
            <a:r>
              <a:rPr lang="zh-CN" sz="2400" b="1" i="1" dirty="0" smtClean="0">
                <a:solidFill>
                  <a:srgbClr val="FFFFFF"/>
                </a:solidFill>
                <a:ea typeface="SimSun" pitchFamily="18" charset="0"/>
              </a:rPr>
              <a:t>一个或</a:t>
            </a:r>
            <a:r>
              <a:rPr lang="zh-CN" sz="2400" b="0" i="1" u="sng" dirty="0" smtClean="0">
                <a:solidFill>
                  <a:srgbClr val="FFFFFF"/>
                </a:solidFill>
                <a:ea typeface="SimSun" pitchFamily="18" charset="0"/>
              </a:rPr>
              <a:t>多个</a:t>
            </a:r>
            <a:r>
              <a:rPr lang="zh-CN" sz="2400" b="0" i="1" dirty="0" smtClean="0">
                <a:solidFill>
                  <a:srgbClr val="FFFFFF"/>
                </a:solidFill>
                <a:ea typeface="SimSun" pitchFamily="18" charset="0"/>
              </a:rPr>
              <a:t>协调中心，负责有关实施本公约的事项，并应当适当考虑在政府</a:t>
            </a:r>
            <a:r>
              <a:rPr lang="zh-CN" sz="2400" b="0" i="1" u="sng" dirty="0" smtClean="0">
                <a:solidFill>
                  <a:srgbClr val="FFFFFF"/>
                </a:solidFill>
                <a:ea typeface="SimSun" pitchFamily="18" charset="0"/>
              </a:rPr>
              <a:t>内设立或指定一个</a:t>
            </a:r>
            <a:r>
              <a:rPr lang="zh-CN" sz="2400" b="1" i="1" u="sng" dirty="0" smtClean="0">
                <a:solidFill>
                  <a:srgbClr val="006FB7"/>
                </a:solidFill>
                <a:ea typeface="SimSun" pitchFamily="18" charset="0"/>
              </a:rPr>
              <a:t>协调机制</a:t>
            </a:r>
            <a:r>
              <a:rPr lang="zh-CN" sz="2400" b="1" i="1" u="sng" dirty="0" smtClean="0">
                <a:solidFill>
                  <a:srgbClr val="FFFFFF"/>
                </a:solidFill>
                <a:ea typeface="SimSun" pitchFamily="18" charset="0"/>
              </a:rPr>
              <a:t>，以便利在不同部门和不同级别</a:t>
            </a:r>
            <a:r>
              <a:rPr lang="zh-CN" sz="2400" b="1" i="1" dirty="0" smtClean="0">
                <a:solidFill>
                  <a:srgbClr val="FFFFFF"/>
                </a:solidFill>
                <a:ea typeface="SimSun" pitchFamily="18" charset="0"/>
              </a:rPr>
              <a:t>采取有关行动。</a:t>
            </a:r>
          </a:p>
          <a:p>
            <a:pPr algn="just">
              <a:defRPr/>
            </a:pPr>
            <a:endParaRPr lang="en-US" sz="2400" i="1" dirty="0"/>
          </a:p>
          <a:p>
            <a:pPr algn="r">
              <a:defRPr/>
            </a:pPr>
            <a:r>
              <a:rPr lang="zh-CN" sz="2400" b="0" i="0" dirty="0" smtClean="0">
                <a:solidFill>
                  <a:srgbClr val="FFFFFF"/>
                </a:solidFill>
                <a:ea typeface="SimSun" pitchFamily="18" charset="0"/>
              </a:rPr>
              <a:t>第三十三(1)条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可能职能</a:t>
            </a: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728788"/>
            <a:ext cx="7056438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solidFill>
                <a:srgbClr val="FF0000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solidFill>
                <a:srgbClr val="FF0000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sz="3600" b="0" i="1" dirty="0" smtClean="0">
                <a:solidFill>
                  <a:srgbClr val="FF0000"/>
                </a:solidFill>
                <a:ea typeface="SimSun" pitchFamily="18" charset="0"/>
              </a:rPr>
              <a:t>协调中心和协调机制可能的职能是什么？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示例：德国</a:t>
            </a: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42988" y="1262063"/>
            <a:ext cx="7058025" cy="497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000">
              <a:cs typeface="Arial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903316"/>
              </p:ext>
            </p:extLst>
          </p:nvPr>
        </p:nvGraphicFramePr>
        <p:xfrm>
          <a:off x="590550" y="934201"/>
          <a:ext cx="8285163" cy="478948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79097"/>
                <a:gridCol w="2477279"/>
                <a:gridCol w="4328787"/>
              </a:tblGrid>
              <a:tr h="370766">
                <a:tc>
                  <a:txBody>
                    <a:bodyPr/>
                    <a:lstStyle/>
                    <a:p>
                      <a:r>
                        <a:rPr lang="zh-CN" sz="1800" b="1" i="0" dirty="0" smtClean="0">
                          <a:solidFill>
                            <a:srgbClr val="FFFFFF"/>
                          </a:solidFill>
                          <a:ea typeface="SimSun" pitchFamily="18" charset="0"/>
                        </a:rPr>
                        <a:t>机制</a:t>
                      </a: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r>
                        <a:rPr lang="zh-CN" sz="1800" b="1" i="0" dirty="0" smtClean="0">
                          <a:solidFill>
                            <a:srgbClr val="FFFFFF"/>
                          </a:solidFill>
                          <a:ea typeface="SimSun" pitchFamily="18" charset="0"/>
                        </a:rPr>
                        <a:t>当局</a:t>
                      </a: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r>
                        <a:rPr lang="zh-CN" sz="1800" b="1" i="0" dirty="0" smtClean="0">
                          <a:solidFill>
                            <a:srgbClr val="FFFFFF"/>
                          </a:solidFill>
                          <a:ea typeface="SimSun" pitchFamily="18" charset="0"/>
                        </a:rPr>
                        <a:t>组成和授权</a:t>
                      </a:r>
                    </a:p>
                  </a:txBody>
                  <a:tcPr marL="91447" marR="91447" marT="45711" marB="45711"/>
                </a:tc>
              </a:tr>
              <a:tr h="1310380"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协调中心</a:t>
                      </a: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联邦劳动和社会事务部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16个联邦州中的子协调中心</a:t>
                      </a: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就实施事宜与16个联邦州联系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工作小定期向OPD咨询</a:t>
                      </a:r>
                    </a:p>
                  </a:txBody>
                  <a:tcPr marL="91447" marR="91447" marT="45711" marB="45711"/>
                </a:tc>
              </a:tr>
              <a:tr h="1310380"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协调机制</a:t>
                      </a: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联邦政府残疾人相关问题专员</a:t>
                      </a: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13名员工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增强关于本公约的意识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向联邦政府提出建议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促进部门与OPD之间的合作</a:t>
                      </a:r>
                    </a:p>
                  </a:txBody>
                  <a:tcPr marL="91447" marR="91447" marT="45711" marB="45711"/>
                </a:tc>
              </a:tr>
              <a:tr h="1797963"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顾问机构（本公约未对此作出要求）</a:t>
                      </a: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全纳性委员会</a:t>
                      </a: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由一名联邦专员、一名国家专员、数名独立专家和10名OPD代表组成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两名员工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宣传本公约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向政府提出建议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协调4个主题工作组</a:t>
                      </a:r>
                    </a:p>
                  </a:txBody>
                  <a:tcPr marL="91447" marR="91447" marT="45711" marB="4571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529638" cy="1090612"/>
          </a:xfrm>
        </p:spPr>
        <p:txBody>
          <a:bodyPr/>
          <a:lstStyle/>
          <a:p>
            <a:pPr algn="ctr" eaLnBrk="1" hangingPunct="1"/>
            <a:r>
              <a:rPr lang="zh-CN" b="0" i="0" dirty="0" smtClean="0"/>
              <a:t>示例：西班牙</a:t>
            </a: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16000" y="1511300"/>
            <a:ext cx="7056438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678792"/>
              </p:ext>
            </p:extLst>
          </p:nvPr>
        </p:nvGraphicFramePr>
        <p:xfrm>
          <a:off x="619125" y="1397000"/>
          <a:ext cx="8080375" cy="396716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95729"/>
                <a:gridCol w="2541083"/>
                <a:gridCol w="3643563"/>
              </a:tblGrid>
              <a:tr h="370810">
                <a:tc>
                  <a:txBody>
                    <a:bodyPr/>
                    <a:lstStyle/>
                    <a:p>
                      <a:r>
                        <a:rPr lang="zh-CN" sz="1800" b="1" i="0" dirty="0" smtClean="0">
                          <a:solidFill>
                            <a:srgbClr val="FFFFFF"/>
                          </a:solidFill>
                          <a:ea typeface="SimSun" pitchFamily="18" charset="0"/>
                        </a:rPr>
                        <a:t>机制</a:t>
                      </a:r>
                    </a:p>
                  </a:txBody>
                  <a:tcPr marL="91425" marR="91425" marT="45716" marB="4571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sz="1800" b="1" i="0" dirty="0" smtClean="0">
                          <a:solidFill>
                            <a:srgbClr val="FFFFFF"/>
                          </a:solidFill>
                          <a:ea typeface="SimSun" pitchFamily="18" charset="0"/>
                        </a:rPr>
                        <a:t>当局</a:t>
                      </a:r>
                    </a:p>
                  </a:txBody>
                  <a:tcPr marL="91425" marR="91425" marT="45716" marB="4571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sz="1800" b="1" i="0" dirty="0" smtClean="0">
                          <a:solidFill>
                            <a:srgbClr val="FFFFFF"/>
                          </a:solidFill>
                          <a:ea typeface="SimSun" pitchFamily="18" charset="0"/>
                        </a:rPr>
                        <a:t>组成和授权</a:t>
                      </a:r>
                    </a:p>
                  </a:txBody>
                  <a:tcPr marL="91425" marR="91425" marT="45716" marB="45716">
                    <a:solidFill>
                      <a:srgbClr val="00B0F0"/>
                    </a:solidFill>
                  </a:tcPr>
                </a:tc>
              </a:tr>
              <a:tr h="1554356"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协调中心</a:t>
                      </a:r>
                    </a:p>
                  </a:txBody>
                  <a:tcPr marL="91425" marR="91425" marT="45716" marB="45716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残疾部门政策协调总局/卫生、社会服务和平等部 </a:t>
                      </a:r>
                    </a:p>
                  </a:txBody>
                  <a:tcPr marL="91425" marR="91425" marT="45716" marB="45716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由46名员工组成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对残疾政策负责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协调各部门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协调中央政府和自治区域</a:t>
                      </a:r>
                    </a:p>
                  </a:txBody>
                  <a:tcPr marL="91425" marR="91425" marT="45716" marB="45716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41997">
                <a:tc>
                  <a:txBody>
                    <a:bodyPr/>
                    <a:lstStyle/>
                    <a:p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协调机制</a:t>
                      </a:r>
                    </a:p>
                  </a:txBody>
                  <a:tcPr marL="91425" marR="91425" marT="45716" marB="45716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国家残疾人委员会</a:t>
                      </a:r>
                    </a:p>
                  </a:txBody>
                  <a:tcPr marL="91425" marR="91425" marT="45716" marB="45716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由来自协调中心的40名成员组成：主席、三名副主席、来自12个其他部门的16名代表，16名OPD代表，4名专家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协调政策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zh-CN" sz="1600" b="0" i="0" dirty="0" smtClean="0">
                          <a:solidFill>
                            <a:srgbClr val="333333"/>
                          </a:solidFill>
                          <a:ea typeface="SimSun" pitchFamily="18" charset="0"/>
                        </a:rPr>
                        <a:t>促进部门与OPD之间的合作</a:t>
                      </a:r>
                    </a:p>
                  </a:txBody>
                  <a:tcPr marL="91425" marR="91425" marT="45716" marB="45716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国家独立机制</a:t>
            </a: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1016000" y="1728788"/>
            <a:ext cx="7056438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6000" y="1728788"/>
            <a:ext cx="7056438" cy="401637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sz="2400" b="0" i="1" dirty="0" smtClean="0">
                <a:solidFill>
                  <a:srgbClr val="FFFFFF"/>
                </a:solidFill>
                <a:ea typeface="SimSun" pitchFamily="18" charset="0"/>
              </a:rPr>
              <a:t>缔约国应当……</a:t>
            </a:r>
          </a:p>
          <a:p>
            <a:pPr>
              <a:defRPr/>
            </a:pPr>
            <a:r>
              <a:rPr lang="zh-CN" sz="2400" b="0" i="1" dirty="0" smtClean="0">
                <a:solidFill>
                  <a:srgbClr val="FFFFFF"/>
                </a:solidFill>
                <a:ea typeface="SimSun" pitchFamily="18" charset="0"/>
              </a:rPr>
              <a:t>……维持、加强、指定或设立</a:t>
            </a:r>
            <a:r>
              <a:rPr lang="zh-CN" sz="2400" b="1" i="1" dirty="0" smtClean="0">
                <a:solidFill>
                  <a:srgbClr val="FFFFFF"/>
                </a:solidFill>
                <a:ea typeface="SimSun" pitchFamily="18" charset="0"/>
              </a:rPr>
              <a:t>一个框架</a:t>
            </a:r>
            <a:r>
              <a:rPr lang="zh-CN" sz="2400" b="0" i="1" dirty="0" smtClean="0">
                <a:solidFill>
                  <a:srgbClr val="FFFFFF"/>
                </a:solidFill>
                <a:ea typeface="SimSun" pitchFamily="18" charset="0"/>
              </a:rPr>
              <a:t>，</a:t>
            </a:r>
            <a:r>
              <a:rPr lang="zh-CN" b="0" i="0" dirty="0" smtClean="0"/>
              <a:t>包括一个或多个独立机制……</a:t>
            </a:r>
          </a:p>
          <a:p>
            <a:pPr>
              <a:defRPr/>
            </a:pPr>
            <a:r>
              <a:rPr lang="zh-CN" sz="2400" b="0" i="1" dirty="0" smtClean="0">
                <a:solidFill>
                  <a:srgbClr val="FFFFFF"/>
                </a:solidFill>
                <a:ea typeface="SimSun" pitchFamily="18" charset="0"/>
              </a:rPr>
              <a:t>……</a:t>
            </a:r>
            <a:r>
              <a:rPr lang="zh-CN" sz="2400" b="1" i="1" dirty="0" smtClean="0">
                <a:solidFill>
                  <a:srgbClr val="FFFFFF"/>
                </a:solidFill>
                <a:ea typeface="SimSun" pitchFamily="18" charset="0"/>
              </a:rPr>
              <a:t>以促进、保护和监测</a:t>
            </a:r>
            <a:r>
              <a:rPr lang="zh-CN" sz="2400" b="0" i="1" dirty="0" smtClean="0">
                <a:solidFill>
                  <a:srgbClr val="FFFFFF"/>
                </a:solidFill>
                <a:ea typeface="SimSun" pitchFamily="18" charset="0"/>
              </a:rPr>
              <a:t>本公约的实施</a:t>
            </a:r>
          </a:p>
          <a:p>
            <a:pPr>
              <a:defRPr/>
            </a:pPr>
            <a:r>
              <a:rPr lang="zh-CN" sz="2400" b="0" i="1" dirty="0" smtClean="0">
                <a:solidFill>
                  <a:srgbClr val="FFFFFF"/>
                </a:solidFill>
                <a:ea typeface="SimSun" pitchFamily="18" charset="0"/>
              </a:rPr>
              <a:t>……考虑</a:t>
            </a:r>
            <a:r>
              <a:rPr lang="zh-CN" sz="2400" b="1" i="1" dirty="0" smtClean="0">
                <a:solidFill>
                  <a:srgbClr val="FFFFFF"/>
                </a:solidFill>
                <a:ea typeface="SimSun" pitchFamily="18" charset="0"/>
              </a:rPr>
              <a:t>与保护和促进人权的国家机构的地位和运作有关的原则</a:t>
            </a:r>
            <a:r>
              <a:rPr lang="zh-CN" sz="2400" b="0" i="1" dirty="0" smtClean="0">
                <a:solidFill>
                  <a:srgbClr val="FFFFFF"/>
                </a:solidFill>
                <a:ea typeface="SimSun" pitchFamily="18" charset="0"/>
              </a:rPr>
              <a:t>。</a:t>
            </a:r>
          </a:p>
          <a:p>
            <a:pPr>
              <a:defRPr/>
            </a:pPr>
            <a:endParaRPr lang="en-US" sz="2400" i="1" dirty="0"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zh-CN" sz="2400" b="0" i="0" dirty="0" smtClean="0">
                <a:solidFill>
                  <a:srgbClr val="FFFFFF"/>
                </a:solidFill>
                <a:ea typeface="SimSun" pitchFamily="18" charset="0"/>
              </a:rPr>
              <a:t>第三十三（2）条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zh-CN" sz="3600" b="1" i="0" dirty="0" smtClean="0">
                <a:solidFill>
                  <a:srgbClr val="006FB7"/>
                </a:solidFill>
                <a:ea typeface="SimSun" pitchFamily="18" charset="0"/>
              </a:rPr>
              <a:t>设立框架</a:t>
            </a:r>
            <a:r>
              <a:rPr lang="fr" sz="3600" dirty="0" smtClean="0"/>
              <a:t/>
            </a:r>
            <a:br>
              <a:rPr lang="fr" sz="3600" dirty="0" smtClean="0"/>
            </a:br>
            <a:endParaRPr lang="fr" sz="3600" dirty="0" smtClean="0"/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741363" y="1365250"/>
            <a:ext cx="7740650" cy="4630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60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3200" b="0" i="0" dirty="0" smtClean="0">
                <a:solidFill>
                  <a:srgbClr val="333333"/>
                </a:solidFill>
                <a:ea typeface="SimSun" pitchFamily="18" charset="0"/>
              </a:rPr>
              <a:t>维持</a:t>
            </a:r>
            <a:r>
              <a:rPr lang="zh-CN" sz="3200" dirty="0">
                <a:solidFill>
                  <a:srgbClr val="333333"/>
                </a:solidFill>
                <a:ea typeface="SimSun" pitchFamily="18" charset="0"/>
              </a:rPr>
              <a:t>、加强、指定或设立？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3200" dirty="0">
                <a:solidFill>
                  <a:srgbClr val="333333"/>
                </a:solidFill>
                <a:ea typeface="SimSun" pitchFamily="18" charset="0"/>
              </a:rPr>
              <a:t>一个或多个机制？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3200" dirty="0">
                <a:solidFill>
                  <a:srgbClr val="333333"/>
                </a:solidFill>
                <a:ea typeface="SimSun" pitchFamily="18" charset="0"/>
              </a:rPr>
              <a:t>是否符合巴黎条约</a:t>
            </a:r>
            <a:r>
              <a:rPr lang="zh-CN" sz="3200" b="0" i="0" dirty="0" smtClean="0">
                <a:solidFill>
                  <a:srgbClr val="333333"/>
                </a:solidFill>
                <a:ea typeface="SimSun" pitchFamily="18" charset="0"/>
              </a:rPr>
              <a:t>？</a:t>
            </a: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zh-CN" sz="3200" b="0" i="0" dirty="0" smtClean="0">
                <a:solidFill>
                  <a:srgbClr val="333333"/>
                </a:solidFill>
                <a:ea typeface="SimSun" pitchFamily="18" charset="0"/>
              </a:rPr>
              <a:t>独立</a:t>
            </a: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zh-CN" sz="3200" b="0" i="0" dirty="0" smtClean="0">
                <a:solidFill>
                  <a:srgbClr val="333333"/>
                </a:solidFill>
                <a:ea typeface="SimSun" pitchFamily="18" charset="0"/>
              </a:rPr>
              <a:t>多个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zh-CN" sz="3200" b="0" i="0" dirty="0" smtClean="0">
                <a:solidFill>
                  <a:srgbClr val="333333"/>
                </a:solidFill>
                <a:ea typeface="SimSun" pitchFamily="18" charset="0"/>
              </a:rPr>
              <a:t>是否无障碍？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07E3F29D-42A2-4DB5-980C-20111CA1507D}">
  <ds:schemaRefs>
    <ds:schemaRef ds:uri="http://purl.org/dc/elements/1.1/"/>
    <ds:schemaRef ds:uri="http://purl.org/dc/terms/"/>
    <ds:schemaRef ds:uri="http://schemas.microsoft.com/office/2006/documentManagement/types"/>
    <ds:schemaRef ds:uri="http://schemas.microsoft.com/sharepoint/v3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2946</TotalTime>
  <Words>408</Words>
  <Application>Microsoft Macintosh PowerPoint</Application>
  <PresentationFormat>全屏显示(4:3)</PresentationFormat>
  <Paragraphs>144</Paragraphs>
  <Slides>14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Thème Office</vt:lpstr>
      <vt:lpstr>国家实施和监测框架 </vt:lpstr>
      <vt:lpstr>PowerPoint 演示文稿</vt:lpstr>
      <vt:lpstr>PowerPoint 演示文稿</vt:lpstr>
      <vt:lpstr>协调中心与 协调机制</vt:lpstr>
      <vt:lpstr>可能职能</vt:lpstr>
      <vt:lpstr>示例：德国</vt:lpstr>
      <vt:lpstr>示例：西班牙</vt:lpstr>
      <vt:lpstr>国家独立机制</vt:lpstr>
      <vt:lpstr>设立框架 </vt:lpstr>
      <vt:lpstr>职能 </vt:lpstr>
      <vt:lpstr>议会 </vt:lpstr>
      <vt:lpstr>法院和法庭 </vt:lpstr>
      <vt:lpstr>民间社会的参与 </vt:lpstr>
      <vt:lpstr>参考文献</vt:lpstr>
    </vt:vector>
  </TitlesOfParts>
  <Company>Eddy Hill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Zhang Yingxue</cp:lastModifiedBy>
  <cp:revision>217</cp:revision>
  <cp:lastPrinted>2011-08-24T07:57:36Z</cp:lastPrinted>
  <dcterms:created xsi:type="dcterms:W3CDTF">2010-05-19T14:44:31Z</dcterms:created>
  <dcterms:modified xsi:type="dcterms:W3CDTF">2015-08-04T21:44:08Z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